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1" r:id="rId6"/>
    <p:sldId id="308" r:id="rId7"/>
    <p:sldId id="262" r:id="rId8"/>
    <p:sldId id="264" r:id="rId9"/>
    <p:sldId id="287" r:id="rId10"/>
    <p:sldId id="263" r:id="rId11"/>
    <p:sldId id="265" r:id="rId12"/>
    <p:sldId id="304" r:id="rId13"/>
    <p:sldId id="267" r:id="rId14"/>
    <p:sldId id="270" r:id="rId15"/>
    <p:sldId id="271" r:id="rId16"/>
    <p:sldId id="272" r:id="rId17"/>
    <p:sldId id="273" r:id="rId18"/>
    <p:sldId id="269" r:id="rId19"/>
    <p:sldId id="274" r:id="rId20"/>
    <p:sldId id="275" r:id="rId21"/>
    <p:sldId id="276" r:id="rId22"/>
    <p:sldId id="284" r:id="rId23"/>
    <p:sldId id="293" r:id="rId24"/>
    <p:sldId id="305" r:id="rId25"/>
    <p:sldId id="306" r:id="rId26"/>
    <p:sldId id="294" r:id="rId27"/>
    <p:sldId id="277" r:id="rId28"/>
    <p:sldId id="290" r:id="rId29"/>
    <p:sldId id="280" r:id="rId30"/>
    <p:sldId id="309" r:id="rId31"/>
    <p:sldId id="310" r:id="rId32"/>
    <p:sldId id="291" r:id="rId33"/>
    <p:sldId id="311" r:id="rId34"/>
    <p:sldId id="292" r:id="rId35"/>
    <p:sldId id="281" r:id="rId36"/>
    <p:sldId id="279" r:id="rId37"/>
    <p:sldId id="286" r:id="rId38"/>
    <p:sldId id="300" r:id="rId39"/>
    <p:sldId id="289" r:id="rId40"/>
    <p:sldId id="288" r:id="rId41"/>
    <p:sldId id="299" r:id="rId42"/>
    <p:sldId id="307" r:id="rId43"/>
    <p:sldId id="302" r:id="rId44"/>
    <p:sldId id="296" r:id="rId45"/>
    <p:sldId id="298" r:id="rId46"/>
    <p:sldId id="303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139" d="100"/>
          <a:sy n="139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EF414-2A93-44F0-ACBD-24D103662914}" type="datetimeFigureOut">
              <a:rPr lang="en-US" smtClean="0"/>
              <a:t>3/24/14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2E390-C178-43AD-9F0A-2139E8D70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71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E390-C178-43AD-9F0A-2139E8D701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3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E390-C178-43AD-9F0A-2139E8D701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7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ackgrnd.jpg                                                   00000019THE FF RMCN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&#10;intro3.jpg                                                     000005E8THE FF RMCN                    00000000: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xmlns:p14="http://schemas.microsoft.com/office/powerpoint/2010/main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2.jp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World Of Possibilities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429000"/>
            <a:ext cx="4419600" cy="293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7772400" cy="213360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ClrTx/>
              <a:buSzTx/>
              <a:buNone/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To quench the thirst for knowledge </a:t>
            </a:r>
            <a:br>
              <a:rPr lang="en-US" sz="4000" b="1" kern="1200" dirty="0">
                <a:solidFill>
                  <a:srgbClr val="FFFF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solidFill>
                  <a:srgbClr val="FFFF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of those who have been </a:t>
            </a:r>
            <a:br>
              <a:rPr lang="en-US" sz="4000" b="1" kern="1200" dirty="0">
                <a:solidFill>
                  <a:srgbClr val="FFFF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solidFill>
                  <a:srgbClr val="FFFF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deprived of </a:t>
            </a:r>
            <a:r>
              <a:rPr lang="en-US" sz="4000" b="1" kern="1200" dirty="0" smtClean="0">
                <a:solidFill>
                  <a:srgbClr val="FFFF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it</a:t>
            </a:r>
            <a:endParaRPr lang="en-US" sz="4000" b="1" kern="1200" dirty="0">
              <a:solidFill>
                <a:srgbClr val="FFFF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Candara"/>
              <a:cs typeface="Candara"/>
            </a:endParaRP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1066800" y="4114800"/>
            <a:ext cx="71455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To protect the environment and 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encourage ecological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6208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9" y="2971800"/>
            <a:ext cx="7086601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kern="1200" dirty="0">
                <a:effectLst/>
                <a:latin typeface="Candara"/>
                <a:cs typeface="Candara"/>
              </a:rPr>
              <a:t>To break down the barriers</a:t>
            </a:r>
            <a:br>
              <a:rPr lang="en-US" sz="4000" b="1" kern="1200" dirty="0">
                <a:effectLst/>
                <a:latin typeface="Candara"/>
                <a:cs typeface="Candara"/>
              </a:rPr>
            </a:br>
            <a:r>
              <a:rPr lang="en-US" sz="4000" b="1" kern="1200" dirty="0">
                <a:effectLst/>
                <a:latin typeface="Candara"/>
                <a:cs typeface="Candara"/>
              </a:rPr>
              <a:t> of oppressive </a:t>
            </a:r>
            <a:r>
              <a:rPr lang="en-US" sz="4000" b="1" kern="1200" dirty="0" smtClean="0">
                <a:effectLst/>
                <a:latin typeface="Candara"/>
                <a:cs typeface="Candara"/>
              </a:rPr>
              <a:t>practices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33052" y="609600"/>
            <a:ext cx="662940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lnSpc>
                <a:spcPts val="4500"/>
              </a:lnSpc>
            </a:pPr>
            <a:r>
              <a:rPr lang="en-US" sz="4000" b="1" dirty="0">
                <a:solidFill>
                  <a:srgbClr val="FFFFFF"/>
                </a:solidFill>
                <a:latin typeface="Candara"/>
                <a:cs typeface="Candara"/>
              </a:rPr>
              <a:t>To lift the burden from those </a:t>
            </a:r>
            <a:br>
              <a:rPr lang="en-US" sz="4000" b="1" dirty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n-US" sz="4000" b="1" dirty="0">
                <a:solidFill>
                  <a:srgbClr val="FFFFFF"/>
                </a:solidFill>
                <a:latin typeface="Candara"/>
                <a:cs typeface="Candara"/>
              </a:rPr>
              <a:t>who are too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weak</a:t>
            </a:r>
            <a:r>
              <a:rPr lang="en-US" sz="4000" b="1" dirty="0">
                <a:solidFill>
                  <a:srgbClr val="FFFFFF"/>
                </a:solidFill>
                <a:latin typeface="Candara"/>
                <a:cs typeface="Candara"/>
              </a:rPr>
              <a:t> or </a:t>
            </a:r>
            <a:br>
              <a:rPr lang="en-US" sz="4000" b="1" dirty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n-US" sz="4000" b="1" dirty="0">
                <a:solidFill>
                  <a:srgbClr val="FFFFFF"/>
                </a:solidFill>
                <a:latin typeface="Candara"/>
                <a:cs typeface="Candara"/>
              </a:rPr>
              <a:t>too sick to do it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themselves</a:t>
            </a:r>
            <a:r>
              <a:rPr lang="en-US" sz="4000" b="1" dirty="0">
                <a:solidFill>
                  <a:srgbClr val="000000"/>
                </a:solidFill>
                <a:latin typeface="Candara"/>
                <a:cs typeface="Candara"/>
              </a:rPr>
              <a:t>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3052" y="4724400"/>
            <a:ext cx="662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en-US" sz="4000" b="1" dirty="0">
                <a:solidFill>
                  <a:schemeClr val="bg1"/>
                </a:solidFill>
                <a:latin typeface="Candara"/>
                <a:cs typeface="Candara"/>
              </a:rPr>
              <a:t>And to end suffering the best that we can</a:t>
            </a:r>
          </a:p>
        </p:txBody>
      </p:sp>
    </p:spTree>
    <p:extLst>
      <p:ext uri="{BB962C8B-B14F-4D97-AF65-F5344CB8AC3E}">
        <p14:creationId xmlns:p14="http://schemas.microsoft.com/office/powerpoint/2010/main" val="4734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7772400" cy="1143000"/>
          </a:xfrm>
        </p:spPr>
        <p:txBody>
          <a:bodyPr/>
          <a:lstStyle/>
          <a:p>
            <a:r>
              <a:rPr lang="en-US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  <a:reflection stA="50000" endPos="31000" dist="12700" dir="5400000" sy="-100000" algn="bl" rotWithShape="0"/>
                </a:effectLst>
                <a:latin typeface="Georgia" charset="0"/>
                <a:ea typeface="Arial" charset="0"/>
              </a:rPr>
              <a:t>There is no shortage of suffering</a:t>
            </a:r>
            <a:r>
              <a:rPr lang="en-US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/>
            </a:r>
            <a:br>
              <a:rPr lang="en-US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763000" cy="1600200"/>
          </a:xfrm>
        </p:spPr>
        <p:txBody>
          <a:bodyPr/>
          <a:lstStyle/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Women account for two thirds of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world’s </a:t>
            </a:r>
            <a:b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774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million adult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illiterates. 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04" y="1981200"/>
            <a:ext cx="8559800" cy="292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1980" y="4859536"/>
            <a:ext cx="2930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Photos: savethechildren.org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267660"/>
            <a:ext cx="838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72 million children </a:t>
            </a:r>
            <a:r>
              <a:rPr lang="en-US" sz="32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-</a:t>
            </a:r>
            <a:endParaRPr lang="en-US" sz="32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n-US" sz="32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54 </a:t>
            </a:r>
            <a:r>
              <a:rPr lang="en-US" sz="32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% of them girls – are out of school. </a:t>
            </a:r>
            <a:endParaRPr lang="en-US" sz="3200" b="1" i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r"/>
            <a:r>
              <a:rPr lang="en-US" sz="1400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en-US" sz="14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World’s Women 2010, UN Department Of Economic And Social </a:t>
            </a:r>
            <a:r>
              <a:rPr lang="en-US" sz="1400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Affairs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05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399" y="304800"/>
            <a:ext cx="83426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As much as 24% of global disease is caused by environmental exposures that can be averted.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215" y="5187067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ore than 33% of disease in children under the age of 5 is caused by environmental exposures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 							</a:t>
            </a:r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World Health Organization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951088"/>
            <a:ext cx="3333750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315" y="1951088"/>
            <a:ext cx="328930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715000" y="4805134"/>
            <a:ext cx="2303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Photos: unmultimedia.org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382000" cy="2209800"/>
          </a:xfrm>
        </p:spPr>
        <p:txBody>
          <a:bodyPr/>
          <a:lstStyle/>
          <a:p>
            <a:pPr lvl="0" eaLnBrk="0" hangingPunct="0"/>
            <a:r>
              <a:rPr lang="en-US" sz="32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Every minute, at least one woman dies from complications related to pregnancy or childbirth – 287 000 women a year. 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686" y="1854990"/>
            <a:ext cx="411480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639597" y="4270333"/>
            <a:ext cx="1749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Image: Link Newspaper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635488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 addition, for every woman who dies in childbirth, around 20 more suffer injury, </a:t>
            </a:r>
            <a:endParaRPr lang="en-US" sz="32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infection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or disease – 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approximately 10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million </a:t>
            </a:r>
            <a:endParaRPr lang="en-US" sz="32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women each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year.</a:t>
            </a:r>
            <a:r>
              <a:rPr lang="en-US" sz="1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1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World </a:t>
            </a:r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Health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610600" cy="1431925"/>
          </a:xfrm>
        </p:spPr>
        <p:txBody>
          <a:bodyPr/>
          <a:lstStyle/>
          <a:p>
            <a:pPr lvl="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 i="1" kern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  <a:latin typeface="Candara" panose="020E0502030303020204" pitchFamily="34" charset="0"/>
                <a:ea typeface="Arial"/>
                <a:cs typeface="Candara"/>
              </a:rPr>
              <a:t>Globally, 35</a:t>
            </a:r>
            <a:r>
              <a:rPr lang="en-US" sz="3200" b="1" i="1" kern="1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  <a:latin typeface="Candara" panose="020E0502030303020204" pitchFamily="34" charset="0"/>
                <a:ea typeface="Arial"/>
                <a:cs typeface="Candara"/>
              </a:rPr>
              <a:t>% of women have experienced either physical and/or sexual intimate partner violence or non-partner sexual violence. </a:t>
            </a:r>
            <a:r>
              <a:rPr lang="en-US" sz="3200" b="1" i="1" kern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  <a:latin typeface="Candara" panose="020E0502030303020204" pitchFamily="34" charset="0"/>
                <a:ea typeface="Arial"/>
                <a:cs typeface="Candara"/>
              </a:rPr>
              <a:t>The majority is </a:t>
            </a:r>
            <a:r>
              <a:rPr lang="en-US" sz="3200" b="1" i="1" kern="1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  <a:latin typeface="Candara" panose="020E0502030303020204" pitchFamily="34" charset="0"/>
                <a:ea typeface="Arial"/>
                <a:cs typeface="Candara"/>
              </a:rPr>
              <a:t>intimate partner </a:t>
            </a:r>
            <a:r>
              <a:rPr lang="en-US" sz="3200" b="1" i="1" kern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  <a:latin typeface="Candara" panose="020E0502030303020204" pitchFamily="34" charset="0"/>
                <a:ea typeface="Arial"/>
                <a:cs typeface="Candara"/>
              </a:rPr>
              <a:t>violence. </a:t>
            </a:r>
            <a:r>
              <a:rPr lang="en-US" sz="1400" i="1" kern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  <a:latin typeface="Candara" panose="020E0502030303020204" pitchFamily="34" charset="0"/>
                <a:ea typeface="Arial"/>
                <a:cs typeface="Candara"/>
              </a:rPr>
              <a:t>World Health Organization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itchFamily="18" charset="0"/>
                <a:ea typeface="Times New Roman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itchFamily="18" charset="0"/>
                <a:ea typeface="Times New Roman"/>
              </a:rPr>
            </a:b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667000"/>
            <a:ext cx="3296769" cy="2182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394" y="3147441"/>
            <a:ext cx="3276600" cy="2178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343400"/>
            <a:ext cx="3276600" cy="19659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47484" y="6563303"/>
            <a:ext cx="502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Photos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: Christopher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Thomand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sheknows.com, wording.org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52" y="314632"/>
            <a:ext cx="8678930" cy="1273701"/>
          </a:xfrm>
        </p:spPr>
        <p:txBody>
          <a:bodyPr/>
          <a:lstStyle/>
          <a:p>
            <a:pPr lvl="0" eaLnBrk="0" hangingPunct="0">
              <a:spcAft>
                <a:spcPts val="1800"/>
              </a:spcAft>
            </a:pPr>
            <a:r>
              <a:rPr lang="en-US" sz="32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Globally, approximately </a:t>
            </a:r>
            <a:r>
              <a:rPr lang="en-US" sz="3200" b="1" i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20.9 </a:t>
            </a:r>
            <a:r>
              <a:rPr lang="en-US" sz="32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million people </a:t>
            </a:r>
            <a:r>
              <a:rPr lang="en-US" sz="3200" b="1" i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are victims of forced </a:t>
            </a:r>
            <a:r>
              <a:rPr lang="en-US" sz="3200" b="1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labor.</a:t>
            </a:r>
            <a:r>
              <a:rPr lang="en-US" sz="2800" i="1" kern="1200" dirty="0">
                <a:solidFill>
                  <a:srgbClr val="FFFFFF"/>
                </a:solidFill>
                <a:latin typeface="Georgia" charset="0"/>
              </a:rPr>
              <a:t/>
            </a:r>
            <a:br>
              <a:rPr lang="en-US" sz="2800" i="1" kern="1200" dirty="0">
                <a:solidFill>
                  <a:srgbClr val="FFFFFF"/>
                </a:solidFill>
                <a:latin typeface="Georgia" charset="0"/>
              </a:rPr>
            </a:br>
            <a:r>
              <a:rPr lang="en-US" sz="2800" i="1" kern="1200" dirty="0">
                <a:solidFill>
                  <a:srgbClr val="EFE584"/>
                </a:solidFill>
                <a:effectLst/>
                <a:latin typeface="Georgia" charset="0"/>
              </a:rPr>
              <a:t/>
            </a:r>
            <a:br>
              <a:rPr lang="en-US" sz="2800" i="1" kern="1200" dirty="0">
                <a:solidFill>
                  <a:srgbClr val="EFE584"/>
                </a:solidFill>
                <a:effectLst/>
                <a:latin typeface="Georgia" charset="0"/>
              </a:rPr>
            </a:b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18" y="1578501"/>
            <a:ext cx="3224435" cy="238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2620826"/>
            <a:ext cx="2528501" cy="25285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097" y="1578501"/>
            <a:ext cx="3170903" cy="2306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286000"/>
            <a:ext cx="2133600" cy="285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31340" y="6581001"/>
            <a:ext cx="8362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Photos: worldnewstoday.com, notforsalecampaign.org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Apichit Jinakul burmanationalnews.org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counterchildtrafficking.org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300925"/>
            <a:ext cx="8619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75% of trafficking victims are female, 58% of those are trafficked into the commercial sex industry</a:t>
            </a:r>
            <a:r>
              <a:rPr lang="en-US" i="1" dirty="0">
                <a:solidFill>
                  <a:srgbClr val="FFFFFF"/>
                </a:solidFill>
                <a:latin typeface="Candara" panose="020E0502030303020204" pitchFamily="34" charset="0"/>
              </a:rPr>
              <a:t>. </a:t>
            </a:r>
            <a:r>
              <a:rPr lang="en-US" sz="1200" i="1" dirty="0">
                <a:solidFill>
                  <a:srgbClr val="FFFFFF"/>
                </a:solidFill>
                <a:latin typeface="Candara" panose="020E0502030303020204" pitchFamily="34" charset="0"/>
              </a:rPr>
              <a:t/>
            </a:r>
            <a:br>
              <a:rPr lang="en-US" sz="1200" i="1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en-US" sz="1200" i="1" dirty="0" smtClean="0">
                <a:solidFill>
                  <a:srgbClr val="FFFFFF"/>
                </a:solidFill>
                <a:latin typeface="Candara" panose="020E0502030303020204" pitchFamily="34" charset="0"/>
              </a:rPr>
              <a:t>					</a:t>
            </a:r>
            <a:r>
              <a:rPr lang="en-US" sz="1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UNODC </a:t>
            </a:r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2012 Global Report on Trafficking in Persons</a:t>
            </a:r>
            <a:b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32428"/>
            <a:ext cx="7772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If women in rural areas had the same access to land, technology, financial services, education and markets as men, the number of hungry people could be reduced by 100-150 million.</a:t>
            </a:r>
            <a:r>
              <a:rPr 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Food And Agriculture Organization of The United Nations</a:t>
            </a:r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2190" y="5308261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Photo: rise.mahindra.com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257" y="2719467"/>
            <a:ext cx="3113446" cy="2072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81" y="4343171"/>
            <a:ext cx="2971800" cy="2228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110921"/>
            <a:ext cx="3314700" cy="2208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6366386" y="4818641"/>
            <a:ext cx="2460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Photo: world.edu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582" y="657202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Photo: usaid.gov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7321"/>
            <a:ext cx="8229600" cy="1431925"/>
          </a:xfrm>
        </p:spPr>
        <p:txBody>
          <a:bodyPr/>
          <a:lstStyle/>
          <a:p>
            <a:pPr lvl="0" algn="ctr">
              <a:defRPr/>
            </a:pPr>
            <a:r>
              <a:rPr lang="en-US" sz="4000" b="1" kern="1200" dirty="0" smtClean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Around the World, </a:t>
            </a:r>
            <a:br>
              <a:rPr lang="en-US" sz="4000" b="1" kern="1200" dirty="0" smtClean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</a:br>
            <a:r>
              <a:rPr lang="en-US" sz="4000" b="1" kern="1200" dirty="0" smtClean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FAUSA and FAWCO </a:t>
            </a:r>
            <a:r>
              <a:rPr lang="en-US" sz="4000" b="1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Members</a:t>
            </a:r>
            <a:br>
              <a:rPr lang="en-US" sz="4000" b="1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</a:br>
            <a:r>
              <a:rPr lang="en-US" sz="4000" b="1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Make a Difference</a:t>
            </a:r>
            <a:r>
              <a:rPr lang="en-US" sz="3600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/>
            </a:r>
            <a:br>
              <a:rPr lang="en-US" sz="3600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292" y="2480402"/>
            <a:ext cx="3247636" cy="24357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045542" y="4953000"/>
            <a:ext cx="317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3 - Quilt Raffle for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Project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47" y="2364873"/>
            <a:ext cx="29384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639" y="2596307"/>
            <a:ext cx="2407932" cy="32248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29175" y="590238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FAUSA Raffle Quilt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5905" y="590238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2014 FAWCO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Friendship Quilt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pPr marL="0" lvl="0" indent="0" algn="ctr" eaLnBrk="0" hangingPunct="0">
              <a:spcBef>
                <a:spcPct val="0"/>
              </a:spcBef>
              <a:buClrTx/>
              <a:buSzTx/>
              <a:buNone/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In 1967,</a:t>
            </a:r>
            <a:b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The FAWCO leadership understood that FAWCO clubs were serious </a:t>
            </a:r>
            <a:b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about promoting education and expanding charitable work throughout the world…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199" y="6368639"/>
            <a:ext cx="37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AWC Oslo Book Sale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2109728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AIWC Casablanca 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 Fair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334" y="3777839"/>
            <a:ext cx="3889375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401" y="1255865"/>
            <a:ext cx="3017196" cy="3011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662310"/>
            <a:ext cx="3608439" cy="270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60351" y="6368639"/>
            <a:ext cx="3911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AILO Florence Christmas Bazaar</a:t>
            </a:r>
          </a:p>
        </p:txBody>
      </p:sp>
      <p:sp>
        <p:nvSpPr>
          <p:cNvPr id="8" name="Rectangle 7"/>
          <p:cNvSpPr/>
          <p:nvPr/>
        </p:nvSpPr>
        <p:spPr>
          <a:xfrm>
            <a:off x="660350" y="228600"/>
            <a:ext cx="7988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FFFFFF"/>
                </a:solidFill>
                <a:latin typeface="Times"/>
              </a:rPr>
              <a:t>Selling and Shopping for Charity</a:t>
            </a:r>
            <a:endParaRPr lang="en-US" sz="4000" b="1" dirty="0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26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228600"/>
            <a:ext cx="7094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Heart Pillows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7391" y="6298980"/>
            <a:ext cx="339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ANCOR &amp; AWC The Hague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6060" y="629898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AWC Oslo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49074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440" y="3657380"/>
            <a:ext cx="3962400" cy="264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12955" y="140797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Barcelona Women’s Network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543614"/>
            <a:ext cx="3364225" cy="2649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085" y="1349074"/>
            <a:ext cx="3741584" cy="280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419600" y="1437380"/>
            <a:ext cx="37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AWC Hamburg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0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Billion Rising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2724" y="3886200"/>
            <a:ext cx="3773751" cy="250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494987"/>
            <a:ext cx="3556168" cy="2664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93" y="2362200"/>
            <a:ext cx="2386907" cy="35803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239" y="2362200"/>
            <a:ext cx="2364026" cy="315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6019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AWC Bern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635859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Barcelona Women’s Network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9368" y="5536357"/>
            <a:ext cx="231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AWC Amsterdam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382031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AIWC Cologne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5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883" y="1924110"/>
            <a:ext cx="6126480" cy="4335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7922" y="6259890"/>
            <a:ext cx="6393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 Kenya – Feeding Program – Nairobi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048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Local Charities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Community Work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28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80" y="2900516"/>
            <a:ext cx="3127384" cy="2976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6011125"/>
            <a:ext cx="357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AIWC Genoa – Gardening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Staglieno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Cemetery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3683000" cy="2762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7400" y="1380892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AWC Berlin –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Ronald </a:t>
            </a:r>
            <a:r>
              <a:rPr lang="en-US" b="1" dirty="0">
                <a:solidFill>
                  <a:schemeClr val="bg1"/>
                </a:solidFill>
              </a:rPr>
              <a:t>McDonald House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888226"/>
            <a:ext cx="3429000" cy="2571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800600" y="5628968"/>
            <a:ext cx="358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Munich IWC – Gingerbread Houses for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Frauenhaus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97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48" y="2286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and Fun for Charity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335" y="6061342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AIWC Genoa – St. Patrick’s Party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9790" y="6273261"/>
            <a:ext cx="353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AWG –LR Fundraising Dinner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142" y="3559958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438275"/>
            <a:ext cx="3670300" cy="275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377987"/>
            <a:ext cx="3461546" cy="2591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3168854" y="157685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ANCOR Thanksgiving Dinner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716" y="120446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FAUSA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515" y="1280614"/>
            <a:ext cx="4083713" cy="30627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1174035"/>
            <a:ext cx="2993922" cy="3624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797" y="3116978"/>
            <a:ext cx="2529222" cy="3362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538019" y="4387334"/>
            <a:ext cx="246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1" y="4799077"/>
            <a:ext cx="220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6019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FUN!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88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lvl="0"/>
            <a:r>
              <a:rPr lang="en-US" sz="3600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So continue to </a:t>
            </a:r>
            <a:r>
              <a:rPr lang="en-US" sz="3600" kern="1200" dirty="0">
                <a:solidFill>
                  <a:srgbClr val="B7E5FF"/>
                </a:soli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amaze us </a:t>
            </a:r>
            <a:r>
              <a:rPr lang="en-US" sz="3600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with your generosity and help us</a:t>
            </a:r>
            <a:br>
              <a:rPr lang="en-US" sz="3600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62200"/>
            <a:ext cx="7772400" cy="220980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lang="en-US" sz="3600" b="1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  <a:cs typeface="+mj-cs"/>
              </a:rPr>
              <a:t>Change lives,</a:t>
            </a:r>
          </a:p>
          <a:p>
            <a:pPr marL="0" lvl="0" indent="0" algn="ctr">
              <a:spcBef>
                <a:spcPct val="0"/>
              </a:spcBef>
              <a:buClrTx/>
              <a:buSzTx/>
              <a:buNone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uLnTx/>
                <a:uFillTx/>
                <a:latin typeface="Georgia" charset="0"/>
                <a:ea typeface="Arial" charset="0"/>
                <a:cs typeface="+mj-cs"/>
              </a:rPr>
              <a:t>Change minds,</a:t>
            </a:r>
          </a:p>
          <a:p>
            <a:pPr marL="0" lvl="0" indent="0" algn="ctr">
              <a:spcBef>
                <a:spcPct val="0"/>
              </a:spcBef>
              <a:buClrTx/>
              <a:buSzTx/>
              <a:buNone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uLnTx/>
                <a:uFillTx/>
                <a:latin typeface="Georgia" charset="0"/>
                <a:ea typeface="Arial" charset="0"/>
                <a:cs typeface="+mj-cs"/>
              </a:rPr>
              <a:t>Change the world,</a:t>
            </a:r>
          </a:p>
          <a:p>
            <a:pPr marL="0" lvl="0" indent="0" algn="ctr">
              <a:spcBef>
                <a:spcPct val="0"/>
              </a:spcBef>
              <a:buClrTx/>
              <a:buSzTx/>
              <a:buNone/>
            </a:pPr>
            <a:endParaRPr lang="en-US" sz="3600" b="1" kern="1200" dirty="0" smtClean="0">
              <a:gradFill flip="none" rotWithShape="1">
                <a:gsLst>
                  <a:gs pos="0">
                    <a:srgbClr val="FFD706"/>
                  </a:gs>
                  <a:gs pos="100000">
                    <a:srgbClr val="333399">
                      <a:lumMod val="40000"/>
                      <a:lumOff val="60000"/>
                    </a:srgbClr>
                  </a:gs>
                </a:gsLst>
                <a:lin ang="16200000" scaled="0"/>
                <a:tileRect/>
              </a:gradFill>
              <a:effectLst>
                <a:outerShdw blurRad="50800" dist="25400" dir="2700000" algn="br">
                  <a:srgbClr val="000000"/>
                </a:outerShdw>
              </a:effectLst>
              <a:latin typeface="Georgia" charset="0"/>
              <a:ea typeface="Arial" charset="0"/>
              <a:cs typeface="+mj-cs"/>
            </a:endParaRPr>
          </a:p>
          <a:p>
            <a:pPr marL="0" lvl="0" indent="0" algn="ctr">
              <a:spcBef>
                <a:spcPct val="0"/>
              </a:spcBef>
              <a:buClrTx/>
              <a:buSzTx/>
              <a:buNone/>
            </a:pPr>
            <a:endParaRPr lang="en-US" sz="3600" b="1" kern="1200" dirty="0">
              <a:gradFill flip="none" rotWithShape="1">
                <a:gsLst>
                  <a:gs pos="0">
                    <a:srgbClr val="FFD706"/>
                  </a:gs>
                  <a:gs pos="100000">
                    <a:srgbClr val="333399">
                      <a:lumMod val="40000"/>
                      <a:lumOff val="60000"/>
                    </a:srgbClr>
                  </a:gs>
                </a:gsLst>
                <a:lin ang="16200000" scaled="0"/>
                <a:tileRect/>
              </a:gradFill>
              <a:effectLst>
                <a:outerShdw blurRad="50800" dist="25400" dir="2700000" algn="br">
                  <a:srgbClr val="000000"/>
                </a:outerShdw>
              </a:effectLst>
              <a:latin typeface="Georgia" charset="0"/>
              <a:ea typeface="Arial" charset="0"/>
              <a:cs typeface="+mj-cs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sz="3600" kern="1200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  <a:cs typeface="+mj-cs"/>
              </a:rPr>
              <a:t>There is a World of Possibilities  </a:t>
            </a:r>
          </a:p>
          <a:p>
            <a:pPr marL="0" lvl="0" indent="0" algn="ctr">
              <a:spcBef>
                <a:spcPct val="0"/>
              </a:spcBef>
              <a:buClrTx/>
              <a:buSzTx/>
              <a:buNone/>
            </a:pPr>
            <a:endParaRPr lang="en-US" sz="3600" b="1" kern="1200" dirty="0">
              <a:gradFill flip="none" rotWithShape="1">
                <a:gsLst>
                  <a:gs pos="0">
                    <a:srgbClr val="FFD706"/>
                  </a:gs>
                  <a:gs pos="100000">
                    <a:srgbClr val="333399">
                      <a:lumMod val="40000"/>
                      <a:lumOff val="60000"/>
                    </a:srgbClr>
                  </a:gs>
                </a:gsLst>
                <a:lin ang="16200000" scaled="0"/>
                <a:tileRect/>
              </a:gradFill>
              <a:effectLst>
                <a:outerShdw blurRad="50800" dist="25400" dir="2700000" algn="br">
                  <a:srgbClr val="000000"/>
                </a:outerShdw>
              </a:effectLst>
              <a:latin typeface="Georgia" charset="0"/>
              <a:ea typeface="Arial" charset="0"/>
              <a:cs typeface="+mj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7086600" cy="1143000"/>
          </a:xfrm>
        </p:spPr>
        <p:txBody>
          <a:bodyPr/>
          <a:lstStyle/>
          <a:p>
            <a:pPr lvl="0"/>
            <a:r>
              <a:rPr lang="en-US" sz="4000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/>
            </a:r>
            <a:br>
              <a:rPr lang="en-US" sz="4000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</a:br>
            <a:r>
              <a:rPr lang="en-US" sz="4000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The FAWCO Foundation’s </a:t>
            </a:r>
            <a:r>
              <a:rPr lang="en-US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/>
            </a:r>
            <a:br>
              <a:rPr lang="en-US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</a:br>
            <a:r>
              <a:rPr lang="en-US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>Core Programs</a:t>
            </a:r>
            <a:r>
              <a:rPr lang="en-US" sz="4800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  <a:t/>
            </a:r>
            <a:br>
              <a:rPr lang="en-US" sz="4800" b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199" y="1850207"/>
            <a:ext cx="2882965" cy="2035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379" y="1841120"/>
            <a:ext cx="2895834" cy="2045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679" y="4100052"/>
            <a:ext cx="2446003" cy="2489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727" y="4114800"/>
            <a:ext cx="2411686" cy="241168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29" y="152400"/>
            <a:ext cx="1519571" cy="253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80679" y="6258138"/>
            <a:ext cx="258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NEEED Scholarships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0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2013 Education Award Recipients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95787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 Award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Sponsored in part by AIWC Genoa,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memory of Frieda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Bacigalupo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AWC Zurich</a:t>
            </a:r>
          </a:p>
          <a:p>
            <a:pPr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Wilson Brace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756" y="1676400"/>
            <a:ext cx="2258488" cy="25322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649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7543800" cy="411480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ClrTx/>
              <a:buSzTx/>
              <a:buNone/>
            </a:pPr>
            <a: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…and established </a:t>
            </a:r>
            <a:b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The FAWCO Foundation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charset="0"/>
              </a:rPr>
              <a:t/>
            </a:r>
            <a:b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charset="0"/>
              </a:rPr>
            </a:br>
            <a:endParaRPr kumimoji="0" lang="en-US" sz="36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368" y="2971800"/>
            <a:ext cx="1447800" cy="31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413" y="1219200"/>
            <a:ext cx="26527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4572000"/>
            <a:ext cx="784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Humanities Award</a:t>
            </a:r>
          </a:p>
          <a:p>
            <a:pPr lvl="0"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Sponsored in part by AAWE, </a:t>
            </a:r>
          </a:p>
          <a:p>
            <a:pPr lvl="0"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memory of Gertrude de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Gallaix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Laura Brace</a:t>
            </a:r>
          </a:p>
        </p:txBody>
      </p:sp>
    </p:spTree>
    <p:extLst>
      <p:ext uri="{BB962C8B-B14F-4D97-AF65-F5344CB8AC3E}">
        <p14:creationId xmlns:p14="http://schemas.microsoft.com/office/powerpoint/2010/main" val="29480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523" y="1143000"/>
            <a:ext cx="2560542" cy="318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665" y="441960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2nd Humanities 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</a:t>
            </a:r>
          </a:p>
          <a:p>
            <a:pPr lvl="0"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Sponsored in part by Donna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Erismann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AWC Bern, </a:t>
            </a:r>
          </a:p>
          <a:p>
            <a:pPr lvl="0"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memory of Suzanne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Erismann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Thaddeus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Jahn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9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26720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AWC Basel Award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University Degree Study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 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Sponsored by Shirley Kearney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Tamara 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AWG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243" y="1066800"/>
            <a:ext cx="2152087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238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284" y="1143000"/>
            <a:ext cx="318244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4724400"/>
            <a:ext cx="8762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FAUSA Skills Enhancement Award</a:t>
            </a:r>
          </a:p>
          <a:p>
            <a:pPr lvl="0"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Therese Hartwell</a:t>
            </a:r>
          </a:p>
          <a:p>
            <a:pPr lvl="0"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 of the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Province</a:t>
            </a:r>
          </a:p>
        </p:txBody>
      </p:sp>
    </p:spTree>
    <p:extLst>
      <p:ext uri="{BB962C8B-B14F-4D97-AF65-F5344CB8AC3E}">
        <p14:creationId xmlns:p14="http://schemas.microsoft.com/office/powerpoint/2010/main" val="21124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2013 Development Grant Recipients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95400"/>
            <a:ext cx="4750992" cy="297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103" y="2829566"/>
            <a:ext cx="4640826" cy="3295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1168" y="381000"/>
            <a:ext cx="8458200" cy="1143000"/>
          </a:xfrm>
        </p:spPr>
        <p:txBody>
          <a:bodyPr/>
          <a:lstStyle/>
          <a:p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Dahlgren Educating Africa's Children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6157329"/>
            <a:ext cx="829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Mama </a:t>
            </a:r>
            <a:r>
              <a:rPr lang="en-US" sz="32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Anakuja</a:t>
            </a:r>
            <a:r>
              <a:rPr 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, Malinda, Kenya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297" y="2057400"/>
            <a:ext cx="5333999" cy="3553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74406" y="358170"/>
            <a:ext cx="8305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Around the Corner, A World </a:t>
            </a:r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Away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Sponsored in part by AIWC Genoa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in memory of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arol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Bordoni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7150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Irish Society for the Prevention of Cruelty to Children, Dublin, Ireland</a:t>
            </a:r>
          </a:p>
        </p:txBody>
      </p:sp>
    </p:spTree>
    <p:extLst>
      <p:ext uri="{BB962C8B-B14F-4D97-AF65-F5344CB8AC3E}">
        <p14:creationId xmlns:p14="http://schemas.microsoft.com/office/powerpoint/2010/main" val="27413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" y="1676400"/>
            <a:ext cx="4504306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5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Critical Health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Concerns </a:t>
            </a:r>
            <a:endParaRPr lang="en-US" sz="36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Sponsored in part by AWC Zurich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012" y="2819400"/>
            <a:ext cx="4609590" cy="306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85800" y="60198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The Fistula Foundation, Ethiopia </a:t>
            </a:r>
          </a:p>
        </p:txBody>
      </p:sp>
    </p:spTree>
    <p:extLst>
      <p:ext uri="{BB962C8B-B14F-4D97-AF65-F5344CB8AC3E}">
        <p14:creationId xmlns:p14="http://schemas.microsoft.com/office/powerpoint/2010/main" val="25912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Right to Food and Water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Sponsored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part by FAUSA and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Copley Family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806" y="2057400"/>
            <a:ext cx="5758894" cy="403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90600" y="60960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Amis de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Ecoles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Tata, Morocco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31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28600"/>
            <a:ext cx="8305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Coughlan Foundation, Prevention and Treatment of HIV/AIDS, Malaria </a:t>
            </a:r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Tuberculosis </a:t>
            </a:r>
            <a:endParaRPr lang="en-US" sz="36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60198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Mothers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Adverting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AIDS -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South Africa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2514340"/>
            <a:ext cx="4419600" cy="350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671" y="1979664"/>
            <a:ext cx="4597400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35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04800"/>
            <a:ext cx="7467600" cy="6858000"/>
          </a:xfrm>
        </p:spPr>
        <p:txBody>
          <a:bodyPr/>
          <a:lstStyle/>
          <a:p>
            <a:pPr marL="0" lvl="0" indent="0" algn="ctr" eaLnBrk="0" hangingPunct="0">
              <a:lnSpc>
                <a:spcPts val="4500"/>
              </a:lnSpc>
              <a:spcBef>
                <a:spcPct val="0"/>
              </a:spcBef>
              <a:buClrTx/>
              <a:buSzTx/>
              <a:buNone/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To implement FAWCO’s philanthropic concerns and interests </a:t>
            </a:r>
            <a:r>
              <a:rPr lang="en-US" sz="4000" b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in </a:t>
            </a: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the global community</a:t>
            </a:r>
          </a:p>
          <a:p>
            <a:pPr marL="0" lvl="0" indent="0" algn="ctr" eaLnBrk="0" hangingPunct="0">
              <a:spcBef>
                <a:spcPct val="0"/>
              </a:spcBef>
              <a:buClrTx/>
              <a:buSzTx/>
              <a:buNone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/>
              <a:cs typeface="Candara"/>
            </a:endParaRPr>
          </a:p>
          <a:p>
            <a:pPr marL="0" lvl="0" indent="0" algn="ctr" eaLnBrk="0" hangingPunct="0">
              <a:lnSpc>
                <a:spcPts val="4500"/>
              </a:lnSpc>
              <a:spcBef>
                <a:spcPct val="0"/>
              </a:spcBef>
              <a:buClrTx/>
              <a:buSzTx/>
              <a:buNone/>
            </a:pPr>
            <a: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By aiding charitable </a:t>
            </a:r>
            <a:b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and educational programs</a:t>
            </a:r>
            <a:endPara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cs typeface="Candara"/>
            </a:endParaRPr>
          </a:p>
          <a:p>
            <a:pPr marL="0" lvl="0" indent="0" algn="ctr" eaLnBrk="0" hangingPunct="0">
              <a:spcBef>
                <a:spcPct val="0"/>
              </a:spcBef>
              <a:buClrTx/>
              <a:buSzTx/>
              <a:buNone/>
            </a:pPr>
            <a:endPara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cs typeface="Candara"/>
            </a:endParaRPr>
          </a:p>
          <a:p>
            <a:pPr marL="0" lvl="0" indent="0" algn="ctr" eaLnBrk="0" hangingPunct="0">
              <a:lnSpc>
                <a:spcPts val="4500"/>
              </a:lnSpc>
              <a:spcBef>
                <a:spcPct val="0"/>
              </a:spcBef>
              <a:buClrTx/>
              <a:buSzTx/>
              <a:buNone/>
            </a:pPr>
            <a:r>
              <a:rPr lang="en-US" sz="4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And </a:t>
            </a:r>
            <a: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supporting </a:t>
            </a:r>
            <a:b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the rights of women and children throughout the world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351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57200"/>
            <a:ext cx="7924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AW of Surrey Hope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Through </a:t>
            </a:r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Education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5943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SPOSA Child, Negros, Philippines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3716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576052"/>
            <a:ext cx="4441313" cy="3330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3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35" y="6858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of the 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NEEED Scholarship Recipients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2819400"/>
            <a:ext cx="2606471" cy="34752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379" y="2819400"/>
            <a:ext cx="2606471" cy="34752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819400"/>
            <a:ext cx="2606471" cy="34752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549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362" y="3962400"/>
            <a:ext cx="2871438" cy="21484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465" y="3962400"/>
            <a:ext cx="2835275" cy="2127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090" y="1239934"/>
            <a:ext cx="2797567" cy="20977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781" y="1239935"/>
            <a:ext cx="2871020" cy="2151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1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996" y="1447800"/>
            <a:ext cx="3112008" cy="3112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761" y="51816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Human Rights For Women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92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350043"/>
            <a:ext cx="8229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Over the last 47 years, </a:t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The FAWCO Foundation has worked diligently…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4267200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en-US" sz="4000" b="1" dirty="0" smtClean="0">
                <a:gradFill flip="none" rotWithShape="1">
                  <a:gsLst>
                    <a:gs pos="0">
                      <a:srgbClr val="FFD706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  <a:cs typeface="+mj-cs"/>
              </a:rPr>
              <a:t>To fulfill its purpose</a:t>
            </a:r>
            <a:endParaRPr lang="en-US" sz="4000" b="1" dirty="0">
              <a:gradFill flip="none" rotWithShape="1">
                <a:gsLst>
                  <a:gs pos="0">
                    <a:srgbClr val="FFD706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6200000" scaled="0"/>
                <a:tileRect/>
              </a:gradFill>
              <a:effectLst>
                <a:outerShdw blurRad="50800" dist="25400" dir="2700000" algn="br">
                  <a:srgbClr val="000000"/>
                </a:outerShdw>
              </a:effectLst>
              <a:latin typeface="Georgia" charset="0"/>
              <a:ea typeface="Arial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238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95748" y="457199"/>
            <a:ext cx="8421329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To this day, </a:t>
            </a:r>
          </a:p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we continue to support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87477" y="2956256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en-US" sz="4000" b="1" i="1" dirty="0" smtClean="0">
                <a:solidFill>
                  <a:srgbClr val="B7E5FF"/>
                </a:soli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  <a:cs typeface="+mj-cs"/>
              </a:rPr>
              <a:t>Your projects</a:t>
            </a:r>
            <a:endParaRPr lang="en-US" sz="4000" b="1" i="1" dirty="0">
              <a:solidFill>
                <a:srgbClr val="B7E5FF"/>
              </a:solidFill>
              <a:effectLst>
                <a:outerShdw blurRad="50800" dist="25400" dir="2700000" algn="br">
                  <a:srgbClr val="000000"/>
                </a:outerShdw>
              </a:effectLst>
              <a:latin typeface="Georgia" charset="0"/>
              <a:ea typeface="Arial" charset="0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6528" y="3825081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i="1" dirty="0" smtClean="0">
                <a:solidFill>
                  <a:srgbClr val="B7E5FF"/>
                </a:soli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  <a:cs typeface="+mj-cs"/>
              </a:rPr>
              <a:t>Your passions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92394" y="5334000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dirty="0" smtClean="0">
                <a:gradFill flip="none" rotWithShape="1">
                  <a:gsLst>
                    <a:gs pos="0">
                      <a:srgbClr val="FFD706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  <a:cs typeface="+mj-cs"/>
              </a:rPr>
              <a:t>Because we are </a:t>
            </a:r>
          </a:p>
          <a:p>
            <a:pPr algn="ctr" eaLnBrk="1" hangingPunct="1"/>
            <a:r>
              <a:rPr lang="en-US" sz="4000" b="1" i="1" dirty="0" smtClean="0">
                <a:solidFill>
                  <a:srgbClr val="B7E5FF"/>
                </a:soli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  <a:cs typeface="+mj-cs"/>
              </a:rPr>
              <a:t>Your</a:t>
            </a:r>
            <a:r>
              <a:rPr lang="en-US" sz="4000" b="1" dirty="0" smtClean="0">
                <a:gradFill flip="none" rotWithShape="1">
                  <a:gsLst>
                    <a:gs pos="0">
                      <a:srgbClr val="FFD706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</a:effectLst>
                <a:latin typeface="Georgia" charset="0"/>
                <a:ea typeface="Arial" charset="0"/>
                <a:cs typeface="+mj-cs"/>
              </a:rPr>
              <a:t> Foundation</a:t>
            </a:r>
            <a:endParaRPr lang="en-US" sz="4000" b="1" dirty="0">
              <a:gradFill flip="none" rotWithShape="1">
                <a:gsLst>
                  <a:gs pos="0">
                    <a:srgbClr val="FFD706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6200000" scaled="0"/>
                <a:tileRect/>
              </a:gradFill>
              <a:effectLst>
                <a:outerShdw blurRad="50800" dist="25400" dir="2700000" algn="br">
                  <a:srgbClr val="000000"/>
                </a:outerShdw>
              </a:effectLst>
              <a:latin typeface="Georgia" charset="0"/>
              <a:ea typeface="Arial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39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50" y="762000"/>
            <a:ext cx="1790700" cy="388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51054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We look forward to seeing you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Friday at Foundation Night!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7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543800" cy="4114800"/>
          </a:xfrm>
        </p:spPr>
        <p:txBody>
          <a:bodyPr/>
          <a:lstStyle/>
          <a:p>
            <a:pPr marL="0" lvl="0" indent="0" algn="ctr" eaLnBrk="0" hangingPunct="0">
              <a:lnSpc>
                <a:spcPct val="125000"/>
              </a:lnSpc>
              <a:spcBef>
                <a:spcPct val="0"/>
              </a:spcBef>
              <a:buClrTx/>
              <a:buSzTx/>
              <a:buNone/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Over the last </a:t>
            </a:r>
            <a:r>
              <a:rPr lang="en-US" sz="4000" b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47 </a:t>
            </a: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years, </a:t>
            </a:r>
            <a:b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The FAWCO Foundation </a:t>
            </a:r>
            <a:b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has worked diligently</a:t>
            </a:r>
            <a:b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to fulfill its purpose</a:t>
            </a:r>
          </a:p>
          <a:p>
            <a:pPr marL="0" indent="0">
              <a:buNone/>
            </a:pP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7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7039"/>
            <a:ext cx="7772400" cy="2514600"/>
          </a:xfrm>
        </p:spPr>
        <p:txBody>
          <a:bodyPr/>
          <a:lstStyle/>
          <a:p>
            <a:pPr lvl="0"/>
            <a:r>
              <a:rPr lang="en-US" sz="4000" b="1" kern="1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FAUSA, FAWCO clubs and their members </a:t>
            </a:r>
            <a:r>
              <a:rPr lang="en-US" sz="4000" b="1" kern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are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106129" y="1905000"/>
            <a:ext cx="6781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  <a:reflection stA="50000" endPos="31000" dist="12700" dir="5400000" sy="-100000" algn="bl" rotWithShape="0"/>
                </a:effectLst>
                <a:latin typeface="Georgia" charset="0"/>
                <a:ea typeface="Arial" charset="0"/>
              </a:rPr>
              <a:t>truly AMAZING</a:t>
            </a:r>
            <a:br>
              <a:rPr lang="en-US" sz="4400" b="1" i="1" dirty="0">
                <a:gradFill flip="none" rotWithShape="1">
                  <a:gsLst>
                    <a:gs pos="0">
                      <a:srgbClr val="FFD706"/>
                    </a:gs>
                    <a:gs pos="100000">
                      <a:srgbClr val="333399">
                        <a:lumMod val="40000"/>
                        <a:lumOff val="60000"/>
                      </a:srgbClr>
                    </a:gs>
                  </a:gsLst>
                  <a:lin ang="16200000" scaled="0"/>
                  <a:tileRect/>
                </a:gradFill>
                <a:effectLst>
                  <a:outerShdw blurRad="50800" dist="25400" dir="2700000" algn="br">
                    <a:srgbClr val="000000"/>
                  </a:outerShdw>
                  <a:reflection stA="50000" endPos="31000" dist="12700" dir="5400000" sy="-100000" algn="bl" rotWithShape="0"/>
                </a:effectLst>
                <a:latin typeface="Georgia" charset="0"/>
                <a:ea typeface="Arial" charset="0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48513" y="6143544"/>
            <a:ext cx="449702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9 Meeting - Doha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191" y="2766931"/>
            <a:ext cx="4511675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1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716" y="560579"/>
            <a:ext cx="7962900" cy="10668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kern="1200" dirty="0">
                <a:solidFill>
                  <a:srgbClr val="FFFFFF"/>
                </a:solidFill>
                <a:latin typeface="Candara"/>
                <a:cs typeface="Candara"/>
              </a:rPr>
              <a:t>They give their </a:t>
            </a:r>
            <a:r>
              <a:rPr lang="en-US" i="1" kern="1200" dirty="0">
                <a:solidFill>
                  <a:srgbClr val="EFE584"/>
                </a:solidFill>
                <a:latin typeface="Candara"/>
                <a:cs typeface="Candara"/>
              </a:rPr>
              <a:t>time</a:t>
            </a:r>
            <a:r>
              <a:rPr lang="en-US" kern="1200" dirty="0">
                <a:solidFill>
                  <a:srgbClr val="EFE584"/>
                </a:solidFill>
                <a:latin typeface="Candara"/>
                <a:cs typeface="Candara"/>
              </a:rPr>
              <a:t>,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715869"/>
            <a:ext cx="4701222" cy="3124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16" y="2667000"/>
            <a:ext cx="4191000" cy="3143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334000" y="4953000"/>
            <a:ext cx="309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2 Meeting  - Gothenburg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716" y="5960495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3 Meeting  - Paris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2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457200"/>
            <a:ext cx="7543800" cy="4114800"/>
          </a:xfrm>
        </p:spPr>
        <p:txBody>
          <a:bodyPr/>
          <a:lstStyle/>
          <a:p>
            <a:pPr marL="0" lvl="0" indent="0" algn="ctr" eaLnBrk="0" hangingPunct="0">
              <a:spcBef>
                <a:spcPct val="0"/>
              </a:spcBef>
              <a:buClrTx/>
              <a:buSzTx/>
              <a:buNone/>
            </a:pPr>
            <a:r>
              <a:rPr lang="en-US" sz="3600" b="1" kern="1200" dirty="0" smtClean="0">
                <a:solidFill>
                  <a:srgbClr val="FFFFFF"/>
                </a:solidFill>
                <a:effectLst/>
                <a:latin typeface="Candara"/>
                <a:cs typeface="Candara"/>
              </a:rPr>
              <a:t>their </a:t>
            </a:r>
            <a:r>
              <a:rPr lang="en-US" sz="3600" b="1" i="1" kern="1200" dirty="0">
                <a:solidFill>
                  <a:srgbClr val="EFE584"/>
                </a:solidFill>
                <a:effectLst/>
                <a:latin typeface="Candara"/>
                <a:cs typeface="Candara"/>
              </a:rPr>
              <a:t>energy,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048000"/>
            <a:ext cx="4686300" cy="3124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16" y="1598053"/>
            <a:ext cx="4216400" cy="3162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558800" y="4911525"/>
            <a:ext cx="395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4 Meeting –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Rotterdam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9100" y="6293202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FAUSA Getaway - Cincinnati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1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981" y="2885203"/>
            <a:ext cx="4695272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86" y="1357884"/>
            <a:ext cx="4324350" cy="2882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795436" y="628007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Region 5 Meeting - Cologne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310" y="4350751"/>
            <a:ext cx="3013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 8 Meeting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161" y="443214"/>
            <a:ext cx="3405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FFFFFF"/>
                </a:solidFill>
                <a:latin typeface="Candara"/>
                <a:cs typeface="Candara"/>
              </a:rPr>
              <a:t>and their </a:t>
            </a:r>
            <a:r>
              <a:rPr lang="en-US" sz="3600" b="1" i="1" dirty="0">
                <a:solidFill>
                  <a:srgbClr val="EFE584"/>
                </a:solidFill>
                <a:latin typeface="Candara"/>
                <a:cs typeface="Candara"/>
              </a:rPr>
              <a:t>talents</a:t>
            </a:r>
          </a:p>
        </p:txBody>
      </p:sp>
    </p:spTree>
    <p:extLst>
      <p:ext uri="{BB962C8B-B14F-4D97-AF65-F5344CB8AC3E}">
        <p14:creationId xmlns:p14="http://schemas.microsoft.com/office/powerpoint/2010/main" val="19021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heme/theme1.xml><?xml version="1.0" encoding="utf-8"?>
<a:theme xmlns:a="http://schemas.openxmlformats.org/drawingml/2006/main" name="Theme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1635</TotalTime>
  <Words>790</Words>
  <Application>Microsoft Macintosh PowerPoint</Application>
  <PresentationFormat>On-screen Show (4:3)</PresentationFormat>
  <Paragraphs>149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Theme1</vt:lpstr>
      <vt:lpstr>A World Of Possibilities</vt:lpstr>
      <vt:lpstr>PowerPoint Presentation</vt:lpstr>
      <vt:lpstr>PowerPoint Presentation</vt:lpstr>
      <vt:lpstr>PowerPoint Presentation</vt:lpstr>
      <vt:lpstr>PowerPoint Presentation</vt:lpstr>
      <vt:lpstr>FAUSA, FAWCO clubs and their members 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no shortage of suffering </vt:lpstr>
      <vt:lpstr>Women account for two thirds of the world’s  774 million adult illiterates. </vt:lpstr>
      <vt:lpstr>PowerPoint Presentation</vt:lpstr>
      <vt:lpstr>Every minute, at least one woman dies from complications related to pregnancy or childbirth – 287 000 women a year. </vt:lpstr>
      <vt:lpstr>Globally, 35% of women have experienced either physical and/or sexual intimate partner violence or non-partner sexual violence. The majority is intimate partner violence. World Health Organization </vt:lpstr>
      <vt:lpstr>Globally, approximately 20.9 million people are victims of forced labor.  </vt:lpstr>
      <vt:lpstr>If women in rural areas had the same access to land, technology, financial services, education and markets as men, the number of hungry people could be reduced by 100-150 million. Food And Agriculture Organization of The United Nations</vt:lpstr>
      <vt:lpstr>Around the World,  FAUSA and FAWCO Members Make a Difference </vt:lpstr>
      <vt:lpstr>PowerPoint Presentation</vt:lpstr>
      <vt:lpstr>PowerPoint Presentation</vt:lpstr>
      <vt:lpstr>One Billion Rising</vt:lpstr>
      <vt:lpstr>PowerPoint Presentation</vt:lpstr>
      <vt:lpstr>PowerPoint Presentation</vt:lpstr>
      <vt:lpstr>Food and Fun for Charity</vt:lpstr>
      <vt:lpstr>FAUSA</vt:lpstr>
      <vt:lpstr>So continue to amaze us with your generosity and help us </vt:lpstr>
      <vt:lpstr> The FAWCO Foundation’s  Core Programs </vt:lpstr>
      <vt:lpstr>2013 Education Award Recipients</vt:lpstr>
      <vt:lpstr>PowerPoint Presentation</vt:lpstr>
      <vt:lpstr>PowerPoint Presentation</vt:lpstr>
      <vt:lpstr>PowerPoint Presentation</vt:lpstr>
      <vt:lpstr>PowerPoint Presentation</vt:lpstr>
      <vt:lpstr>2013 Development Grant Recipients</vt:lpstr>
      <vt:lpstr>Pam Dahlgren Educating Africa's Children  </vt:lpstr>
      <vt:lpstr>PowerPoint Presentation</vt:lpstr>
      <vt:lpstr>PowerPoint Presentation</vt:lpstr>
      <vt:lpstr>The Right to Food and Water  Sponsored in part by FAUSA and  the Copley Family</vt:lpstr>
      <vt:lpstr>PowerPoint Presentation</vt:lpstr>
      <vt:lpstr>PowerPoint Presentation</vt:lpstr>
      <vt:lpstr>A few of the  2013 NEEED Scholarship Recipients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Possibilities</dc:title>
  <dc:creator>michele</dc:creator>
  <cp:lastModifiedBy>Catherine</cp:lastModifiedBy>
  <cp:revision>143</cp:revision>
  <cp:lastPrinted>1601-01-01T00:00:00Z</cp:lastPrinted>
  <dcterms:created xsi:type="dcterms:W3CDTF">2013-10-01T15:13:29Z</dcterms:created>
  <dcterms:modified xsi:type="dcterms:W3CDTF">2014-03-24T10:20:21Z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TC102037921033</vt:lpwstr>
  </property>
</Properties>
</file>